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4"/>
  </p:notesMasterIdLst>
  <p:sldIdLst>
    <p:sldId id="294" r:id="rId2"/>
    <p:sldId id="295" r:id="rId3"/>
    <p:sldId id="296" r:id="rId4"/>
    <p:sldId id="297" r:id="rId5"/>
    <p:sldId id="298" r:id="rId6"/>
    <p:sldId id="299" r:id="rId7"/>
    <p:sldId id="300" r:id="rId8"/>
    <p:sldId id="330" r:id="rId9"/>
    <p:sldId id="333" r:id="rId10"/>
    <p:sldId id="301" r:id="rId11"/>
    <p:sldId id="302" r:id="rId12"/>
    <p:sldId id="303" r:id="rId13"/>
    <p:sldId id="334" r:id="rId14"/>
    <p:sldId id="323" r:id="rId15"/>
    <p:sldId id="304" r:id="rId16"/>
    <p:sldId id="305" r:id="rId17"/>
    <p:sldId id="306" r:id="rId18"/>
    <p:sldId id="325" r:id="rId19"/>
    <p:sldId id="308" r:id="rId20"/>
    <p:sldId id="309" r:id="rId21"/>
    <p:sldId id="332" r:id="rId22"/>
    <p:sldId id="311" r:id="rId23"/>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587A0-51A0-4780-8817-9171DC04523E}" type="datetimeFigureOut">
              <a:rPr lang="da-DK" smtClean="0"/>
              <a:t>12-12-2014</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3DBBB-39C1-44D9-B0A7-A2A886A6BF93}" type="slidenum">
              <a:rPr lang="da-DK" smtClean="0"/>
              <a:t>‹nr.›</a:t>
            </a:fld>
            <a:endParaRPr lang="da-DK"/>
          </a:p>
        </p:txBody>
      </p:sp>
    </p:spTree>
    <p:extLst>
      <p:ext uri="{BB962C8B-B14F-4D97-AF65-F5344CB8AC3E}">
        <p14:creationId xmlns:p14="http://schemas.microsoft.com/office/powerpoint/2010/main" val="135069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http://g.co/maps/sdtp4</a:t>
            </a:r>
            <a:endParaRPr lang="en-US" dirty="0"/>
          </a:p>
        </p:txBody>
      </p:sp>
      <p:sp>
        <p:nvSpPr>
          <p:cNvPr id="4" name="Slide Number Placeholder 3"/>
          <p:cNvSpPr>
            <a:spLocks noGrp="1"/>
          </p:cNvSpPr>
          <p:nvPr>
            <p:ph type="sldNum" sz="quarter" idx="10"/>
          </p:nvPr>
        </p:nvSpPr>
        <p:spPr/>
        <p:txBody>
          <a:bodyPr/>
          <a:lstStyle/>
          <a:p>
            <a:pPr>
              <a:defRPr/>
            </a:pPr>
            <a:fld id="{81A68D24-8022-49F7-B8AE-71C6E9DE83B5}" type="slidenum">
              <a:rPr lang="da-DK" smtClean="0"/>
              <a:pPr>
                <a:defRPr/>
              </a:pPr>
              <a:t>14</a:t>
            </a:fld>
            <a:endParaRPr lang="da-DK"/>
          </a:p>
        </p:txBody>
      </p:sp>
    </p:spTree>
    <p:extLst>
      <p:ext uri="{BB962C8B-B14F-4D97-AF65-F5344CB8AC3E}">
        <p14:creationId xmlns:p14="http://schemas.microsoft.com/office/powerpoint/2010/main" val="406652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da-DK" smtClean="0"/>
              <a:t>Klik for at redigere i masteren</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98021D90-2230-8241-9469-6769C68FAA9D}" type="datetime1">
              <a:rPr lang="da-DK" smtClean="0">
                <a:solidFill>
                  <a:srgbClr val="FFFFFF">
                    <a:lumMod val="50000"/>
                  </a:srgbClr>
                </a:solidFill>
              </a:rPr>
              <a:pPr/>
              <a:t>12-12-2014</a:t>
            </a:fld>
            <a:endParaRPr lang="en-US">
              <a:solidFill>
                <a:srgbClr val="FFFFFF">
                  <a:lumMod val="50000"/>
                </a:srgbClr>
              </a:solidFill>
            </a:endParaRPr>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r>
              <a:rPr lang="en-US" smtClean="0">
                <a:solidFill>
                  <a:srgbClr val="FFFFFF">
                    <a:lumMod val="75000"/>
                  </a:srgbClr>
                </a:solidFill>
              </a:rPr>
              <a:t>Simone Ritter, Europabevægelsen</a:t>
            </a:r>
            <a:endParaRPr lang="en-US">
              <a:solidFill>
                <a:srgbClr val="FFFFFF">
                  <a:lumMod val="75000"/>
                </a:srgbClr>
              </a:solidFill>
            </a:endParaRPr>
          </a:p>
        </p:txBody>
      </p:sp>
    </p:spTree>
    <p:extLst>
      <p:ext uri="{BB962C8B-B14F-4D97-AF65-F5344CB8AC3E}">
        <p14:creationId xmlns:p14="http://schemas.microsoft.com/office/powerpoint/2010/main" val="110213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da-DK" smtClean="0"/>
              <a:t>Klik for at redigere i masteren</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Date Placeholder 4"/>
          <p:cNvSpPr>
            <a:spLocks noGrp="1"/>
          </p:cNvSpPr>
          <p:nvPr>
            <p:ph type="dt" sz="half" idx="10"/>
          </p:nvPr>
        </p:nvSpPr>
        <p:spPr>
          <a:xfrm>
            <a:off x="758952" y="6300216"/>
            <a:ext cx="1298448" cy="365125"/>
          </a:xfrm>
        </p:spPr>
        <p:txBody>
          <a:bodyPr/>
          <a:lstStyle/>
          <a:p>
            <a:fld id="{1B5474B8-7AF4-6143-AC75-F89554A0A3BB}" type="datetime1">
              <a:rPr lang="da-DK" smtClean="0">
                <a:solidFill>
                  <a:srgbClr val="FFFFFF">
                    <a:lumMod val="65000"/>
                  </a:srgbClr>
                </a:solidFill>
              </a:rPr>
              <a:pPr/>
              <a:t>12-12-2014</a:t>
            </a:fld>
            <a:endParaRPr lang="en-US">
              <a:solidFill>
                <a:srgbClr val="FFFFFF">
                  <a:lumMod val="65000"/>
                </a:srgbClr>
              </a:solidFill>
            </a:endParaRPr>
          </a:p>
        </p:txBody>
      </p:sp>
      <p:sp>
        <p:nvSpPr>
          <p:cNvPr id="6" name="Footer Placeholder 5"/>
          <p:cNvSpPr>
            <a:spLocks noGrp="1"/>
          </p:cNvSpPr>
          <p:nvPr>
            <p:ph type="ftr" sz="quarter" idx="11"/>
          </p:nvPr>
        </p:nvSpPr>
        <p:spPr>
          <a:xfrm>
            <a:off x="2057400" y="6300216"/>
            <a:ext cx="2340864" cy="365125"/>
          </a:xfrm>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Tree>
    <p:extLst>
      <p:ext uri="{BB962C8B-B14F-4D97-AF65-F5344CB8AC3E}">
        <p14:creationId xmlns:p14="http://schemas.microsoft.com/office/powerpoint/2010/main" val="210787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lede over billedtekst">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da-DK" smtClean="0"/>
              <a:t>Klik for at redigere i masteren</a:t>
            </a:r>
            <a:endParaRPr/>
          </a:p>
        </p:txBody>
      </p:sp>
      <p:sp>
        <p:nvSpPr>
          <p:cNvPr id="3" name="Date Placeholder 2"/>
          <p:cNvSpPr>
            <a:spLocks noGrp="1"/>
          </p:cNvSpPr>
          <p:nvPr>
            <p:ph type="dt" sz="half" idx="10"/>
          </p:nvPr>
        </p:nvSpPr>
        <p:spPr/>
        <p:txBody>
          <a:bodyPr/>
          <a:lstStyle/>
          <a:p>
            <a:fld id="{0E4F911A-54E6-7941-9B42-2343B1A0472E}" type="datetime1">
              <a:rPr lang="da-DK" smtClean="0">
                <a:solidFill>
                  <a:srgbClr val="FFFFFF">
                    <a:lumMod val="65000"/>
                  </a:srgbClr>
                </a:solidFill>
              </a:rPr>
              <a:pPr/>
              <a:t>12-12-2014</a:t>
            </a:fld>
            <a:endParaRPr lang="en-US">
              <a:solidFill>
                <a:srgbClr val="FFFFFF">
                  <a:lumMod val="65000"/>
                </a:srgbClr>
              </a:solidFill>
            </a:endParaRPr>
          </a:p>
        </p:txBody>
      </p:sp>
      <p:sp>
        <p:nvSpPr>
          <p:cNvPr id="4" name="Footer Placeholder 3"/>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a:p>
        </p:txBody>
      </p:sp>
    </p:spTree>
    <p:extLst>
      <p:ext uri="{BB962C8B-B14F-4D97-AF65-F5344CB8AC3E}">
        <p14:creationId xmlns:p14="http://schemas.microsoft.com/office/powerpoint/2010/main" val="1132018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uthilse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46DDD1-D694-4E43-93AC-9783E0114618}" type="datetime1">
              <a:rPr lang="da-DK" smtClean="0">
                <a:solidFill>
                  <a:srgbClr val="FFFFFF">
                    <a:lumMod val="65000"/>
                  </a:srgbClr>
                </a:solidFill>
              </a:rPr>
              <a:pPr/>
              <a:t>12-12-2014</a:t>
            </a:fld>
            <a:endParaRPr lang="en-US">
              <a:solidFill>
                <a:srgbClr val="FFFFFF">
                  <a:lumMod val="65000"/>
                </a:srgbClr>
              </a:solidFill>
            </a:endParaRPr>
          </a:p>
        </p:txBody>
      </p:sp>
      <p:sp>
        <p:nvSpPr>
          <p:cNvPr id="4" name="Footer Placeholder 3"/>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Tree>
    <p:extLst>
      <p:ext uri="{BB962C8B-B14F-4D97-AF65-F5344CB8AC3E}">
        <p14:creationId xmlns:p14="http://schemas.microsoft.com/office/powerpoint/2010/main" val="121103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p:txBody>
          <a:bodyPr/>
          <a:lstStyle/>
          <a:p>
            <a:r>
              <a:rPr lang="da-DK" smtClean="0"/>
              <a:t>Klik for at redigere i masteren</a:t>
            </a:r>
            <a:endParaRPr/>
          </a:p>
        </p:txBody>
      </p:sp>
      <p:sp>
        <p:nvSpPr>
          <p:cNvPr id="3" name="Vertical Text Placeholder 2"/>
          <p:cNvSpPr>
            <a:spLocks noGrp="1"/>
          </p:cNvSpPr>
          <p:nvPr>
            <p:ph type="body" orient="vert" idx="1"/>
          </p:nvPr>
        </p:nvSpPr>
        <p:spPr/>
        <p:txBody>
          <a:bodyPr vert="eaVert"/>
          <a:lstStyle>
            <a:lvl5pPr>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10"/>
          </p:nvPr>
        </p:nvSpPr>
        <p:spPr/>
        <p:txBody>
          <a:bodyPr/>
          <a:lstStyle/>
          <a:p>
            <a:fld id="{00C70238-48F4-A54B-A26B-1B0E8C9BF2D3}" type="datetime1">
              <a:rPr lang="da-DK" smtClean="0">
                <a:solidFill>
                  <a:srgbClr val="FFFFFF">
                    <a:lumMod val="65000"/>
                  </a:srgbClr>
                </a:solidFill>
              </a:rPr>
              <a:pPr/>
              <a:t>12-12-2014</a:t>
            </a:fld>
            <a:endParaRPr lang="en-US">
              <a:solidFill>
                <a:srgbClr val="FFFFFF">
                  <a:lumMod val="65000"/>
                </a:srgbClr>
              </a:solidFill>
            </a:endParaRPr>
          </a:p>
        </p:txBody>
      </p:sp>
      <p:sp>
        <p:nvSpPr>
          <p:cNvPr id="5" name="Footer Placeholder 4"/>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Tree>
    <p:extLst>
      <p:ext uri="{BB962C8B-B14F-4D97-AF65-F5344CB8AC3E}">
        <p14:creationId xmlns:p14="http://schemas.microsoft.com/office/powerpoint/2010/main" val="3049673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Vertical Title 1"/>
          <p:cNvSpPr>
            <a:spLocks noGrp="1"/>
          </p:cNvSpPr>
          <p:nvPr>
            <p:ph type="title" orient="vert"/>
          </p:nvPr>
        </p:nvSpPr>
        <p:spPr>
          <a:xfrm>
            <a:off x="7467600" y="838201"/>
            <a:ext cx="1219200" cy="5105400"/>
          </a:xfrm>
        </p:spPr>
        <p:txBody>
          <a:bodyPr vert="eaVert"/>
          <a:lstStyle/>
          <a:p>
            <a:r>
              <a:rPr lang="da-DK" smtClean="0"/>
              <a:t>Klik for at redigere i masteren</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10"/>
          </p:nvPr>
        </p:nvSpPr>
        <p:spPr/>
        <p:txBody>
          <a:bodyPr/>
          <a:lstStyle/>
          <a:p>
            <a:fld id="{6A52E15D-A7F1-704C-95CF-64EA772ABB0A}" type="datetime1">
              <a:rPr lang="da-DK" smtClean="0">
                <a:solidFill>
                  <a:srgbClr val="FFFFFF">
                    <a:lumMod val="65000"/>
                  </a:srgbClr>
                </a:solidFill>
              </a:rPr>
              <a:pPr/>
              <a:t>12-12-2014</a:t>
            </a:fld>
            <a:endParaRPr lang="en-US">
              <a:solidFill>
                <a:srgbClr val="FFFFFF">
                  <a:lumMod val="65000"/>
                </a:srgbClr>
              </a:solidFill>
            </a:endParaRPr>
          </a:p>
        </p:txBody>
      </p:sp>
      <p:sp>
        <p:nvSpPr>
          <p:cNvPr id="5" name="Footer Placeholder 4"/>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Tree>
    <p:extLst>
      <p:ext uri="{BB962C8B-B14F-4D97-AF65-F5344CB8AC3E}">
        <p14:creationId xmlns:p14="http://schemas.microsoft.com/office/powerpoint/2010/main" val="298598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p:txBody>
          <a:bodyPr/>
          <a:lstStyle/>
          <a:p>
            <a:r>
              <a:rPr lang="da-DK" smtClean="0"/>
              <a:t>Klik for at redigere i masteren</a:t>
            </a:r>
            <a:endParaRPr/>
          </a:p>
        </p:txBody>
      </p:sp>
      <p:sp>
        <p:nvSpPr>
          <p:cNvPr id="3" name="Content Placeholder 2"/>
          <p:cNvSpPr>
            <a:spLocks noGrp="1"/>
          </p:cNvSpPr>
          <p:nvPr>
            <p:ph idx="1"/>
          </p:nvPr>
        </p:nvSpPr>
        <p:spPr/>
        <p:txBody>
          <a:bodyPr/>
          <a:lstStyle>
            <a:lvl5pPr>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10"/>
          </p:nvPr>
        </p:nvSpPr>
        <p:spPr/>
        <p:txBody>
          <a:bodyPr/>
          <a:lstStyle/>
          <a:p>
            <a:fld id="{66D348A0-BF49-AA45-A326-5B199376CEAD}" type="datetime1">
              <a:rPr lang="da-DK" smtClean="0">
                <a:solidFill>
                  <a:srgbClr val="FFFFFF">
                    <a:lumMod val="65000"/>
                  </a:srgbClr>
                </a:solidFill>
              </a:rPr>
              <a:pPr/>
              <a:t>12-12-2014</a:t>
            </a:fld>
            <a:endParaRPr lang="en-US">
              <a:solidFill>
                <a:srgbClr val="FFFFFF">
                  <a:lumMod val="65000"/>
                </a:srgbClr>
              </a:solidFill>
            </a:endParaRPr>
          </a:p>
        </p:txBody>
      </p:sp>
      <p:sp>
        <p:nvSpPr>
          <p:cNvPr id="5" name="Footer Placeholder 4"/>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6" name="Slide Number Placeholder 5"/>
          <p:cNvSpPr>
            <a:spLocks noGrp="1"/>
          </p:cNvSpPr>
          <p:nvPr>
            <p:ph type="sldNum" sz="quarter" idx="12"/>
          </p:nvPr>
        </p:nvSpPr>
        <p:spPr/>
        <p:txBody>
          <a:body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Tree>
    <p:extLst>
      <p:ext uri="{BB962C8B-B14F-4D97-AF65-F5344CB8AC3E}">
        <p14:creationId xmlns:p14="http://schemas.microsoft.com/office/powerpoint/2010/main" val="400947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s med billed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da-DK" smtClean="0"/>
              <a:t>Klik for at redigere i masteren</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E93451E-0337-174D-B63E-3A666EC4ACFD}" type="datetime1">
              <a:rPr lang="da-DK" smtClean="0">
                <a:solidFill>
                  <a:srgbClr val="FFFFFF">
                    <a:lumMod val="50000"/>
                  </a:srgbClr>
                </a:solidFill>
              </a:rPr>
              <a:pPr/>
              <a:t>12-12-2014</a:t>
            </a:fld>
            <a:endParaRPr lang="en-US">
              <a:solidFill>
                <a:srgbClr val="FFFFFF">
                  <a:lumMod val="50000"/>
                </a:srgbClr>
              </a:solidFill>
            </a:endParaRPr>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r>
              <a:rPr lang="en-US" smtClean="0">
                <a:solidFill>
                  <a:srgbClr val="FFFFFF">
                    <a:lumMod val="75000"/>
                  </a:srgbClr>
                </a:solidFill>
              </a:rPr>
              <a:t>Simone Ritter, Europabevægelsen</a:t>
            </a:r>
            <a:endParaRPr lang="en-US">
              <a:solidFill>
                <a:srgbClr val="FFFFFF">
                  <a:lumMod val="75000"/>
                </a:srgbClr>
              </a:solidFill>
            </a:endParaRPr>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da-DK" smtClean="0"/>
              <a:t>Træk billede til pladsholder, eller klik på symbol for at tilføje</a:t>
            </a:r>
            <a:endParaRPr/>
          </a:p>
        </p:txBody>
      </p:sp>
    </p:spTree>
    <p:extLst>
      <p:ext uri="{BB962C8B-B14F-4D97-AF65-F5344CB8AC3E}">
        <p14:creationId xmlns:p14="http://schemas.microsoft.com/office/powerpoint/2010/main" val="30122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da-DK" smtClean="0"/>
              <a:t>Klik for at redigere i masteren</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r>
              <a:rPr lang="en-US" smtClean="0">
                <a:solidFill>
                  <a:srgbClr val="FFFFFF">
                    <a:lumMod val="75000"/>
                  </a:srgbClr>
                </a:solidFill>
              </a:rPr>
              <a:t>Simone Ritter, Europabevægelsen</a:t>
            </a:r>
            <a:endParaRPr lang="en-US">
              <a:solidFill>
                <a:srgbClr val="FFFFFF">
                  <a:lumMod val="75000"/>
                </a:srgbClr>
              </a:solidFill>
            </a:endParaRPr>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F7F59759-CE15-BB4E-AF5B-AAE23FD78723}" type="datetime1">
              <a:rPr lang="da-DK" smtClean="0">
                <a:solidFill>
                  <a:srgbClr val="FFFFFF">
                    <a:lumMod val="50000"/>
                  </a:srgbClr>
                </a:solidFill>
              </a:rPr>
              <a:pPr/>
              <a:t>12-12-2014</a:t>
            </a:fld>
            <a:endParaRPr lang="en-US">
              <a:solidFill>
                <a:srgbClr val="FFFFFF">
                  <a:lumMod val="50000"/>
                </a:srgbClr>
              </a:solidFill>
            </a:endParaRPr>
          </a:p>
        </p:txBody>
      </p:sp>
    </p:spTree>
    <p:extLst>
      <p:ext uri="{BB962C8B-B14F-4D97-AF65-F5344CB8AC3E}">
        <p14:creationId xmlns:p14="http://schemas.microsoft.com/office/powerpoint/2010/main" val="233233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779463" y="295833"/>
            <a:ext cx="7583488" cy="1143000"/>
          </a:xfrm>
        </p:spPr>
        <p:txBody>
          <a:bodyPr/>
          <a:lstStyle/>
          <a:p>
            <a:r>
              <a:rPr lang="da-DK" smtClean="0"/>
              <a:t>Klik for at redigere i masteren</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5" name="Date Placeholder 4"/>
          <p:cNvSpPr>
            <a:spLocks noGrp="1"/>
          </p:cNvSpPr>
          <p:nvPr>
            <p:ph type="dt" sz="half" idx="10"/>
          </p:nvPr>
        </p:nvSpPr>
        <p:spPr/>
        <p:txBody>
          <a:bodyPr/>
          <a:lstStyle/>
          <a:p>
            <a:fld id="{7C00F459-0503-DE4D-B775-73415CE28751}" type="datetime1">
              <a:rPr lang="da-DK" smtClean="0">
                <a:solidFill>
                  <a:srgbClr val="FFFFFF">
                    <a:lumMod val="65000"/>
                  </a:srgbClr>
                </a:solidFill>
              </a:rPr>
              <a:pPr/>
              <a:t>12-12-2014</a:t>
            </a:fld>
            <a:endParaRPr lang="en-US">
              <a:solidFill>
                <a:srgbClr val="FFFFFF">
                  <a:lumMod val="65000"/>
                </a:srgbClr>
              </a:solidFill>
            </a:endParaRPr>
          </a:p>
        </p:txBody>
      </p:sp>
      <p:sp>
        <p:nvSpPr>
          <p:cNvPr id="6" name="Footer Placeholder 5"/>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Tree>
    <p:extLst>
      <p:ext uri="{BB962C8B-B14F-4D97-AF65-F5344CB8AC3E}">
        <p14:creationId xmlns:p14="http://schemas.microsoft.com/office/powerpoint/2010/main" val="10823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779463" y="295833"/>
            <a:ext cx="7583488" cy="1143000"/>
          </a:xfrm>
        </p:spPr>
        <p:txBody>
          <a:bodyPr/>
          <a:lstStyle>
            <a:lvl1pPr>
              <a:defRPr/>
            </a:lvl1pPr>
          </a:lstStyle>
          <a:p>
            <a:r>
              <a:rPr lang="da-DK" smtClean="0"/>
              <a:t>Klik for at redigere i masteren</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7" name="Date Placeholder 6"/>
          <p:cNvSpPr>
            <a:spLocks noGrp="1"/>
          </p:cNvSpPr>
          <p:nvPr>
            <p:ph type="dt" sz="half" idx="10"/>
          </p:nvPr>
        </p:nvSpPr>
        <p:spPr/>
        <p:txBody>
          <a:bodyPr/>
          <a:lstStyle/>
          <a:p>
            <a:fld id="{D97AFC41-0915-9D48-8A7A-187F9EFF9057}" type="datetime1">
              <a:rPr lang="da-DK" smtClean="0">
                <a:solidFill>
                  <a:srgbClr val="FFFFFF">
                    <a:lumMod val="65000"/>
                  </a:srgbClr>
                </a:solidFill>
              </a:rPr>
              <a:pPr/>
              <a:t>12-12-2014</a:t>
            </a:fld>
            <a:endParaRPr lang="en-US">
              <a:solidFill>
                <a:srgbClr val="FFFFFF">
                  <a:lumMod val="65000"/>
                </a:srgbClr>
              </a:solidFill>
            </a:endParaRPr>
          </a:p>
        </p:txBody>
      </p:sp>
      <p:sp>
        <p:nvSpPr>
          <p:cNvPr id="8" name="Footer Placeholder 7"/>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9" name="Slide Number Placeholder 8"/>
          <p:cNvSpPr>
            <a:spLocks noGrp="1"/>
          </p:cNvSpPr>
          <p:nvPr>
            <p:ph type="sldNum" sz="quarter" idx="12"/>
          </p:nvPr>
        </p:nvSpPr>
        <p:spPr/>
        <p:txBody>
          <a:body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Tree>
    <p:extLst>
      <p:ext uri="{BB962C8B-B14F-4D97-AF65-F5344CB8AC3E}">
        <p14:creationId xmlns:p14="http://schemas.microsoft.com/office/powerpoint/2010/main" val="405779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p:txBody>
          <a:bodyPr/>
          <a:lstStyle/>
          <a:p>
            <a:r>
              <a:rPr lang="da-DK" smtClean="0"/>
              <a:t>Klik for at redigere i masteren</a:t>
            </a:r>
            <a:endParaRPr/>
          </a:p>
        </p:txBody>
      </p:sp>
      <p:sp>
        <p:nvSpPr>
          <p:cNvPr id="3" name="Date Placeholder 2"/>
          <p:cNvSpPr>
            <a:spLocks noGrp="1"/>
          </p:cNvSpPr>
          <p:nvPr>
            <p:ph type="dt" sz="half" idx="10"/>
          </p:nvPr>
        </p:nvSpPr>
        <p:spPr/>
        <p:txBody>
          <a:bodyPr/>
          <a:lstStyle/>
          <a:p>
            <a:fld id="{9ED4E8F7-8E24-BF48-B4D7-244D8BD68698}" type="datetime1">
              <a:rPr lang="da-DK" smtClean="0">
                <a:solidFill>
                  <a:srgbClr val="FFFFFF">
                    <a:lumMod val="65000"/>
                  </a:srgbClr>
                </a:solidFill>
              </a:rPr>
              <a:pPr/>
              <a:t>12-12-2014</a:t>
            </a:fld>
            <a:endParaRPr lang="en-US">
              <a:solidFill>
                <a:srgbClr val="FFFFFF">
                  <a:lumMod val="65000"/>
                </a:srgbClr>
              </a:solidFill>
            </a:endParaRPr>
          </a:p>
        </p:txBody>
      </p:sp>
      <p:sp>
        <p:nvSpPr>
          <p:cNvPr id="4" name="Footer Placeholder 3"/>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Tree>
    <p:extLst>
      <p:ext uri="{BB962C8B-B14F-4D97-AF65-F5344CB8AC3E}">
        <p14:creationId xmlns:p14="http://schemas.microsoft.com/office/powerpoint/2010/main" val="324379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Date Placeholder 1"/>
          <p:cNvSpPr>
            <a:spLocks noGrp="1"/>
          </p:cNvSpPr>
          <p:nvPr>
            <p:ph type="dt" sz="half" idx="10"/>
          </p:nvPr>
        </p:nvSpPr>
        <p:spPr/>
        <p:txBody>
          <a:bodyPr/>
          <a:lstStyle/>
          <a:p>
            <a:fld id="{EEA008A2-213F-9045-9CBC-E08FF0AA2E93}" type="datetime1">
              <a:rPr lang="da-DK" smtClean="0">
                <a:solidFill>
                  <a:srgbClr val="FFFFFF">
                    <a:lumMod val="65000"/>
                  </a:srgbClr>
                </a:solidFill>
              </a:rPr>
              <a:pPr/>
              <a:t>12-12-2014</a:t>
            </a:fld>
            <a:endParaRPr lang="en-US">
              <a:solidFill>
                <a:srgbClr val="FFFFFF">
                  <a:lumMod val="65000"/>
                </a:srgbClr>
              </a:solidFill>
            </a:endParaRPr>
          </a:p>
        </p:txBody>
      </p:sp>
      <p:sp>
        <p:nvSpPr>
          <p:cNvPr id="3" name="Footer Placeholder 2"/>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Tree>
    <p:extLst>
      <p:ext uri="{BB962C8B-B14F-4D97-AF65-F5344CB8AC3E}">
        <p14:creationId xmlns:p14="http://schemas.microsoft.com/office/powerpoint/2010/main" val="77611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da-DK" smtClean="0"/>
              <a:t>Klik for at redigere i masteren</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Date Placeholder 4"/>
          <p:cNvSpPr>
            <a:spLocks noGrp="1"/>
          </p:cNvSpPr>
          <p:nvPr>
            <p:ph type="dt" sz="half" idx="10"/>
          </p:nvPr>
        </p:nvSpPr>
        <p:spPr>
          <a:xfrm>
            <a:off x="762000" y="6297706"/>
            <a:ext cx="1295400" cy="365125"/>
          </a:xfrm>
        </p:spPr>
        <p:txBody>
          <a:bodyPr/>
          <a:lstStyle/>
          <a:p>
            <a:fld id="{21747D87-8414-4D45-9213-6433D1EF67C1}" type="datetime1">
              <a:rPr lang="da-DK" smtClean="0">
                <a:solidFill>
                  <a:srgbClr val="FFFFFF">
                    <a:lumMod val="65000"/>
                  </a:srgbClr>
                </a:solidFill>
              </a:rPr>
              <a:pPr/>
              <a:t>12-12-2014</a:t>
            </a:fld>
            <a:endParaRPr lang="en-US">
              <a:solidFill>
                <a:srgbClr val="FFFFFF">
                  <a:lumMod val="65000"/>
                </a:srgbClr>
              </a:solidFill>
            </a:endParaRPr>
          </a:p>
        </p:txBody>
      </p:sp>
      <p:sp>
        <p:nvSpPr>
          <p:cNvPr id="6" name="Footer Placeholder 5"/>
          <p:cNvSpPr>
            <a:spLocks noGrp="1"/>
          </p:cNvSpPr>
          <p:nvPr>
            <p:ph type="ftr" sz="quarter" idx="11"/>
          </p:nvPr>
        </p:nvSpPr>
        <p:spPr>
          <a:xfrm>
            <a:off x="2057400" y="6297706"/>
            <a:ext cx="2339788" cy="365125"/>
          </a:xfrm>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Tree>
    <p:extLst>
      <p:ext uri="{BB962C8B-B14F-4D97-AF65-F5344CB8AC3E}">
        <p14:creationId xmlns:p14="http://schemas.microsoft.com/office/powerpoint/2010/main" val="5849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da-DK" smtClean="0"/>
              <a:t>Klik for at redigere i masteren</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5E32FB24-25B0-8B46-8139-2CFAD6CB54A7}" type="datetime1">
              <a:rPr lang="da-DK" smtClean="0">
                <a:solidFill>
                  <a:srgbClr val="FFFFFF">
                    <a:lumMod val="65000"/>
                  </a:srgbClr>
                </a:solidFill>
              </a:rPr>
              <a:pPr/>
              <a:t>12-12-2014</a:t>
            </a:fld>
            <a:endParaRPr lang="en-US">
              <a:solidFill>
                <a:srgbClr val="FFFFFF">
                  <a:lumMod val="65000"/>
                </a:srgbClr>
              </a:solidFill>
            </a:endParaRPr>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r>
              <a:rPr lang="en-US" smtClean="0">
                <a:solidFill>
                  <a:srgbClr val="FFFFFF">
                    <a:lumMod val="65000"/>
                  </a:srgbClr>
                </a:solidFill>
              </a:rPr>
              <a:t>Simone Ritter, Europabevægelsen</a:t>
            </a:r>
            <a:endParaRPr lang="en-US">
              <a:solidFill>
                <a:srgbClr val="FFFFFF">
                  <a:lumMod val="65000"/>
                </a:srgbClr>
              </a:solidFill>
            </a:endParaRPr>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solidFill>
                  <a:srgbClr val="FFFFFF">
                    <a:lumMod val="65000"/>
                  </a:srgbClr>
                </a:solidFill>
              </a:rPr>
              <a:pPr/>
              <a:t>‹nr.›</a:t>
            </a:fld>
            <a:endParaRPr lang="en-US">
              <a:solidFill>
                <a:srgbClr val="FFFFFF">
                  <a:lumMod val="65000"/>
                </a:srgbClr>
              </a:solidFill>
            </a:endParaRPr>
          </a:p>
        </p:txBody>
      </p:sp>
    </p:spTree>
    <p:extLst>
      <p:ext uri="{BB962C8B-B14F-4D97-AF65-F5344CB8AC3E}">
        <p14:creationId xmlns:p14="http://schemas.microsoft.com/office/powerpoint/2010/main" val="35095499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dt="0"/>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g.co/maps/sdtp4"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T1TzR1kiGm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Dilemmaspil</a:t>
            </a:r>
            <a:br>
              <a:rPr lang="da-DK" dirty="0" smtClean="0"/>
            </a:br>
            <a:r>
              <a:rPr lang="da-DK" sz="3100" dirty="0" smtClean="0"/>
              <a:t>- lad dem bare sejle deres egen sø</a:t>
            </a:r>
            <a:endParaRPr lang="da-DK" sz="3100" dirty="0"/>
          </a:p>
        </p:txBody>
      </p:sp>
      <p:sp>
        <p:nvSpPr>
          <p:cNvPr id="3" name="Pladsholder til tekst 2"/>
          <p:cNvSpPr>
            <a:spLocks noGrp="1"/>
          </p:cNvSpPr>
          <p:nvPr>
            <p:ph type="body" idx="1"/>
          </p:nvPr>
        </p:nvSpPr>
        <p:spPr/>
        <p:txBody>
          <a:bodyPr/>
          <a:lstStyle/>
          <a:p>
            <a:r>
              <a:rPr lang="da-DK" dirty="0" smtClean="0"/>
              <a:t>Om asylpolitik</a:t>
            </a:r>
            <a:endParaRPr lang="da-DK" dirty="0"/>
          </a:p>
        </p:txBody>
      </p:sp>
    </p:spTree>
    <p:extLst>
      <p:ext uri="{BB962C8B-B14F-4D97-AF65-F5344CB8AC3E}">
        <p14:creationId xmlns:p14="http://schemas.microsoft.com/office/powerpoint/2010/main" val="3247310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Lad dem bare sejle deres egen sø</a:t>
            </a:r>
            <a:endParaRPr lang="da-DK" dirty="0"/>
          </a:p>
        </p:txBody>
      </p:sp>
      <p:sp>
        <p:nvSpPr>
          <p:cNvPr id="8" name="Pladsholder til indhold 7"/>
          <p:cNvSpPr>
            <a:spLocks noGrp="1"/>
          </p:cNvSpPr>
          <p:nvPr>
            <p:ph idx="1"/>
          </p:nvPr>
        </p:nvSpPr>
        <p:spPr/>
        <p:txBody>
          <a:bodyPr>
            <a:normAutofit fontScale="92500" lnSpcReduction="20000"/>
          </a:bodyPr>
          <a:lstStyle/>
          <a:p>
            <a:r>
              <a:rPr lang="da-DK" dirty="0" smtClean="0"/>
              <a:t>I 2008 flygter Wali </a:t>
            </a:r>
            <a:r>
              <a:rPr lang="da-DK" dirty="0" err="1" smtClean="0"/>
              <a:t>Adbel</a:t>
            </a:r>
            <a:r>
              <a:rPr lang="da-DK" dirty="0" smtClean="0"/>
              <a:t> </a:t>
            </a:r>
            <a:r>
              <a:rPr lang="da-DK" dirty="0" err="1" smtClean="0"/>
              <a:t>Motagali</a:t>
            </a:r>
            <a:r>
              <a:rPr lang="da-DK" dirty="0" smtClean="0"/>
              <a:t> fra sit hjemland Eritrea</a:t>
            </a:r>
          </a:p>
          <a:p>
            <a:r>
              <a:rPr lang="da-DK" dirty="0" smtClean="0"/>
              <a:t>Han har hørt, at den billigste måde at komme til Europa på, er med båd fra Libyen</a:t>
            </a:r>
          </a:p>
          <a:p>
            <a:r>
              <a:rPr lang="da-DK" dirty="0" smtClean="0"/>
              <a:t>Han betaler 1000 $ for at komme med båd til Italien</a:t>
            </a:r>
          </a:p>
          <a:p>
            <a:r>
              <a:rPr lang="da-DK" dirty="0" smtClean="0"/>
              <a:t>Han venter i to dage sammen med mange andre flygtninge, før han bliver transporteret til en gammel, skrøbelig båd.</a:t>
            </a:r>
          </a:p>
          <a:p>
            <a:r>
              <a:rPr lang="da-DK" dirty="0" smtClean="0"/>
              <a:t>Pludselig begynder båden at tage vand ind, folk går i panik og båden kæntrer.</a:t>
            </a:r>
          </a:p>
          <a:p>
            <a:r>
              <a:rPr lang="da-DK" dirty="0" smtClean="0"/>
              <a:t>27 af flygtningene får fat i et tunfiskenet midt i Middelhavet og er dermed i sikkerhed for en stund</a:t>
            </a:r>
          </a:p>
        </p:txBody>
      </p:sp>
    </p:spTree>
    <p:extLst>
      <p:ext uri="{BB962C8B-B14F-4D97-AF65-F5344CB8AC3E}">
        <p14:creationId xmlns:p14="http://schemas.microsoft.com/office/powerpoint/2010/main" val="59899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Lad dem bare sejle deres egen sø</a:t>
            </a:r>
            <a:endParaRPr lang="da-DK" dirty="0"/>
          </a:p>
        </p:txBody>
      </p:sp>
      <p:sp>
        <p:nvSpPr>
          <p:cNvPr id="3" name="Pladsholder til indhold 2"/>
          <p:cNvSpPr>
            <a:spLocks noGrp="1"/>
          </p:cNvSpPr>
          <p:nvPr>
            <p:ph idx="1"/>
          </p:nvPr>
        </p:nvSpPr>
        <p:spPr/>
        <p:txBody>
          <a:bodyPr>
            <a:normAutofit/>
          </a:bodyPr>
          <a:lstStyle/>
          <a:p>
            <a:r>
              <a:rPr lang="da-DK" dirty="0"/>
              <a:t>En spansk fiskerbåd kommer forbi, </a:t>
            </a:r>
            <a:r>
              <a:rPr lang="da-DK" dirty="0" smtClean="0"/>
              <a:t>men sejler videre fordi en lignende episode i 2006 havde givet en anden fisker store problemer</a:t>
            </a:r>
          </a:p>
          <a:p>
            <a:pPr lvl="1"/>
            <a:r>
              <a:rPr lang="da-DK" dirty="0" smtClean="0"/>
              <a:t>Fiskeren fra 2006 havde samlet 51 flygtninge op og reddet dem fra druknedøden. Han havde derefter sejlet dem til Malta, som var den nærmeste sikre kyst. Malta ville imidlertid ikke tage imod flygtningene og fiskeren blev pålagt at sejle dem tilbage til Libyen. I Libyen ville man dog heller ikke tage imod de 51 flygtninge.</a:t>
            </a:r>
          </a:p>
          <a:p>
            <a:pPr lvl="1"/>
            <a:r>
              <a:rPr lang="da-DK" dirty="0" smtClean="0"/>
              <a:t>Den spanske fisker ville med andre ord ikke spolere flere dages fangst for at redde flygtninge, som ingen alligevel vil tage imod</a:t>
            </a:r>
          </a:p>
          <a:p>
            <a:endParaRPr lang="da-DK" dirty="0"/>
          </a:p>
        </p:txBody>
      </p:sp>
    </p:spTree>
    <p:extLst>
      <p:ext uri="{BB962C8B-B14F-4D97-AF65-F5344CB8AC3E}">
        <p14:creationId xmlns:p14="http://schemas.microsoft.com/office/powerpoint/2010/main" val="145359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Lad dem bare sejle deres egen sø</a:t>
            </a:r>
            <a:endParaRPr lang="da-DK" dirty="0"/>
          </a:p>
        </p:txBody>
      </p:sp>
      <p:sp>
        <p:nvSpPr>
          <p:cNvPr id="3" name="Pladsholder til indhold 2"/>
          <p:cNvSpPr>
            <a:spLocks noGrp="1"/>
          </p:cNvSpPr>
          <p:nvPr>
            <p:ph idx="1"/>
          </p:nvPr>
        </p:nvSpPr>
        <p:spPr/>
        <p:txBody>
          <a:bodyPr>
            <a:normAutofit lnSpcReduction="10000"/>
          </a:bodyPr>
          <a:lstStyle/>
          <a:p>
            <a:r>
              <a:rPr lang="da-DK" dirty="0" smtClean="0"/>
              <a:t>I stedet tog fiskeren dog kontakt til den maltesiske kystbevogtning og gav den nøjagtige position, så de kunne redde afrikanerne. </a:t>
            </a:r>
          </a:p>
          <a:p>
            <a:r>
              <a:rPr lang="da-DK" dirty="0" smtClean="0"/>
              <a:t>Malta sendte ingen båd. I stedet kontaktede de Libyen og bad dem hente afrikanerne</a:t>
            </a:r>
          </a:p>
          <a:p>
            <a:r>
              <a:rPr lang="da-DK" dirty="0" smtClean="0"/>
              <a:t>Men da fiskernettet befandt sig i internationalt farvand, så ingen af landene det som deres opgave at hente de nødstedte flygtninge</a:t>
            </a:r>
          </a:p>
          <a:p>
            <a:r>
              <a:rPr lang="da-DK" dirty="0" smtClean="0"/>
              <a:t>Der er nu gået 2 døgn, og afrikanerne sidder stadig og klamrer sig til et fiskenet i Middelhavet </a:t>
            </a:r>
            <a:endParaRPr lang="da-DK" dirty="0"/>
          </a:p>
        </p:txBody>
      </p:sp>
    </p:spTree>
    <p:extLst>
      <p:ext uri="{BB962C8B-B14F-4D97-AF65-F5344CB8AC3E}">
        <p14:creationId xmlns:p14="http://schemas.microsoft.com/office/powerpoint/2010/main" val="239182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Lad dem bare sejle deres egen sø</a:t>
            </a:r>
          </a:p>
        </p:txBody>
      </p:sp>
      <p:sp>
        <p:nvSpPr>
          <p:cNvPr id="4" name="Pladsholder til sidefod 3"/>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4923" y="1949450"/>
            <a:ext cx="5412567"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99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da-DK" sz="3300" dirty="0" smtClean="0">
                <a:solidFill>
                  <a:srgbClr val="04617B"/>
                </a:solidFill>
                <a:latin typeface="Myriad Pro" charset="0"/>
              </a:rPr>
              <a:t>Lad dem bare sejle i </a:t>
            </a:r>
            <a:br>
              <a:rPr lang="da-DK" sz="3300" dirty="0" smtClean="0">
                <a:solidFill>
                  <a:srgbClr val="04617B"/>
                </a:solidFill>
                <a:latin typeface="Myriad Pro" charset="0"/>
              </a:rPr>
            </a:br>
            <a:r>
              <a:rPr lang="da-DK" sz="3300" dirty="0" smtClean="0">
                <a:solidFill>
                  <a:srgbClr val="04617B"/>
                </a:solidFill>
                <a:latin typeface="Myriad Pro" charset="0"/>
              </a:rPr>
              <a:t>egen sø</a:t>
            </a:r>
            <a:endParaRPr lang="en-US" dirty="0"/>
          </a:p>
        </p:txBody>
      </p:sp>
      <p:sp>
        <p:nvSpPr>
          <p:cNvPr id="4" name="Date Placeholder 3"/>
          <p:cNvSpPr>
            <a:spLocks noGrp="1"/>
          </p:cNvSpPr>
          <p:nvPr>
            <p:ph type="dt" sz="half" idx="10"/>
          </p:nvPr>
        </p:nvSpPr>
        <p:spPr/>
        <p:txBody>
          <a:bodyPr/>
          <a:lstStyle/>
          <a:p>
            <a:pPr>
              <a:defRPr/>
            </a:pPr>
            <a:fld id="{5E3BBF75-C6CA-2F45-A975-89CA45FAF28C}" type="datetime2">
              <a:rPr lang="da-DK" smtClean="0"/>
              <a:pPr>
                <a:defRPr/>
              </a:pPr>
              <a:t>12. december 2014</a:t>
            </a:fld>
            <a:endParaRPr lang="da-DK" dirty="0"/>
          </a:p>
        </p:txBody>
      </p:sp>
      <p:pic>
        <p:nvPicPr>
          <p:cNvPr id="5" name="Billede 5" descr="eube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7188"/>
            <a:ext cx="29067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boks 10"/>
          <p:cNvSpPr txBox="1"/>
          <p:nvPr/>
        </p:nvSpPr>
        <p:spPr>
          <a:xfrm>
            <a:off x="2438400" y="6096000"/>
            <a:ext cx="5943600" cy="369332"/>
          </a:xfrm>
          <a:prstGeom prst="rect">
            <a:avLst/>
          </a:prstGeom>
          <a:noFill/>
        </p:spPr>
        <p:txBody>
          <a:bodyPr wrap="square" rtlCol="0">
            <a:spAutoFit/>
          </a:bodyPr>
          <a:lstStyle/>
          <a:p>
            <a:endParaRPr lang="da-DK" dirty="0"/>
          </a:p>
        </p:txBody>
      </p:sp>
      <p:pic>
        <p:nvPicPr>
          <p:cNvPr id="10" name="Billede 9"/>
          <p:cNvPicPr>
            <a:picLocks/>
          </p:cNvPicPr>
          <p:nvPr/>
        </p:nvPicPr>
        <p:blipFill>
          <a:blip r:embed="rId4"/>
          <a:stretch>
            <a:fillRect/>
          </a:stretch>
        </p:blipFill>
        <p:spPr>
          <a:xfrm>
            <a:off x="0" y="0"/>
            <a:ext cx="9144000" cy="6858000"/>
          </a:xfrm>
          <a:prstGeom prst="rect">
            <a:avLst/>
          </a:prstGeom>
        </p:spPr>
      </p:pic>
      <p:sp>
        <p:nvSpPr>
          <p:cNvPr id="13" name="Ellipse 12"/>
          <p:cNvSpPr/>
          <p:nvPr/>
        </p:nvSpPr>
        <p:spPr>
          <a:xfrm>
            <a:off x="6324600" y="4114800"/>
            <a:ext cx="685800" cy="533400"/>
          </a:xfrm>
          <a:prstGeom prst="ellipse">
            <a:avLst/>
          </a:prstGeom>
          <a:noFill/>
          <a:ln w="79375" cmpd="sng">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4" name="Ellipse 13"/>
          <p:cNvSpPr/>
          <p:nvPr/>
        </p:nvSpPr>
        <p:spPr>
          <a:xfrm>
            <a:off x="3276600" y="3048000"/>
            <a:ext cx="1905000" cy="914400"/>
          </a:xfrm>
          <a:prstGeom prst="ellipse">
            <a:avLst/>
          </a:prstGeom>
          <a:noFill/>
          <a:ln w="79375" cmpd="sng">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5" name="Ellipse 14"/>
          <p:cNvSpPr/>
          <p:nvPr/>
        </p:nvSpPr>
        <p:spPr>
          <a:xfrm>
            <a:off x="3733800" y="2514600"/>
            <a:ext cx="304800" cy="304800"/>
          </a:xfrm>
          <a:prstGeom prst="ellipse">
            <a:avLst/>
          </a:prstGeom>
          <a:noFill/>
          <a:ln w="79375" cmpd="sng">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6" name="Tekstboks 15"/>
          <p:cNvSpPr txBox="1"/>
          <p:nvPr/>
        </p:nvSpPr>
        <p:spPr>
          <a:xfrm>
            <a:off x="0" y="6096000"/>
            <a:ext cx="3200400" cy="646331"/>
          </a:xfrm>
          <a:prstGeom prst="rect">
            <a:avLst/>
          </a:prstGeom>
          <a:noFill/>
        </p:spPr>
        <p:txBody>
          <a:bodyPr wrap="square" rtlCol="0">
            <a:spAutoFit/>
          </a:bodyPr>
          <a:lstStyle/>
          <a:p>
            <a:r>
              <a:rPr lang="da-DK" dirty="0" smtClean="0">
                <a:hlinkClick r:id="rId5"/>
              </a:rPr>
              <a:t>http://g.co/maps/sdtp4</a:t>
            </a:r>
            <a:r>
              <a:rPr lang="da-DK" dirty="0" smtClean="0"/>
              <a:t> </a:t>
            </a:r>
            <a:endParaRPr lang="en-US" dirty="0" smtClean="0"/>
          </a:p>
          <a:p>
            <a:endParaRPr lang="da-DK" dirty="0"/>
          </a:p>
        </p:txBody>
      </p:sp>
    </p:spTree>
    <p:extLst>
      <p:ext uri="{BB962C8B-B14F-4D97-AF65-F5344CB8AC3E}">
        <p14:creationId xmlns:p14="http://schemas.microsoft.com/office/powerpoint/2010/main" val="2823383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Lad dem bare sejle deres egen sø</a:t>
            </a:r>
            <a:endParaRPr lang="da-DK" dirty="0"/>
          </a:p>
        </p:txBody>
      </p:sp>
      <p:sp>
        <p:nvSpPr>
          <p:cNvPr id="3" name="Pladsholder til indhold 2"/>
          <p:cNvSpPr>
            <a:spLocks noGrp="1"/>
          </p:cNvSpPr>
          <p:nvPr>
            <p:ph idx="1"/>
          </p:nvPr>
        </p:nvSpPr>
        <p:spPr/>
        <p:txBody>
          <a:bodyPr>
            <a:normAutofit fontScale="92500"/>
          </a:bodyPr>
          <a:lstStyle/>
          <a:p>
            <a:r>
              <a:rPr lang="da-DK" dirty="0" smtClean="0"/>
              <a:t>Dilemmaspil: Situationen lige nu</a:t>
            </a:r>
          </a:p>
          <a:p>
            <a:r>
              <a:rPr lang="da-DK" dirty="0" smtClean="0"/>
              <a:t>Malta har indkaldt til møde i ministerrådet i Bruxelles</a:t>
            </a:r>
          </a:p>
          <a:p>
            <a:r>
              <a:rPr lang="da-DK" dirty="0" smtClean="0"/>
              <a:t>Ved mødet deltager alle EU-landenes justits- og indenrigsministre</a:t>
            </a:r>
          </a:p>
          <a:p>
            <a:r>
              <a:rPr lang="da-DK" dirty="0" smtClean="0"/>
              <a:t>Rollekortene skal være udgangspunkt for jeres holdning til emnet, men det er jer selv, der skal skabe diskussionen</a:t>
            </a:r>
          </a:p>
          <a:p>
            <a:r>
              <a:rPr lang="da-DK" dirty="0" smtClean="0"/>
              <a:t>Eneste regel er, at I ikke må komme op at slås </a:t>
            </a:r>
            <a:r>
              <a:rPr lang="da-DK" dirty="0" smtClean="0">
                <a:sym typeface="Wingdings" pitchFamily="2" charset="2"/>
              </a:rPr>
              <a:t></a:t>
            </a:r>
            <a:endParaRPr lang="da-DK" dirty="0">
              <a:sym typeface="Wingdings" pitchFamily="2" charset="2"/>
            </a:endParaRPr>
          </a:p>
          <a:p>
            <a:r>
              <a:rPr lang="da-DK" b="1" dirty="0" smtClean="0"/>
              <a:t>På </a:t>
            </a:r>
            <a:r>
              <a:rPr lang="da-DK" b="1" dirty="0"/>
              <a:t>mødet skal problemet omkring de mange flygtninge der strømmer til Sydeuropa diskuteres</a:t>
            </a:r>
          </a:p>
          <a:p>
            <a:pPr marL="0" indent="0">
              <a:buNone/>
            </a:pPr>
            <a:endParaRPr lang="da-DK" dirty="0"/>
          </a:p>
        </p:txBody>
      </p:sp>
    </p:spTree>
    <p:extLst>
      <p:ext uri="{BB962C8B-B14F-4D97-AF65-F5344CB8AC3E}">
        <p14:creationId xmlns:p14="http://schemas.microsoft.com/office/powerpoint/2010/main" val="302022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Lad dem bare sejle deres egen sø</a:t>
            </a:r>
            <a:endParaRPr lang="da-DK" dirty="0"/>
          </a:p>
        </p:txBody>
      </p:sp>
      <p:sp>
        <p:nvSpPr>
          <p:cNvPr id="3" name="Pladsholder til indhold 2"/>
          <p:cNvSpPr>
            <a:spLocks noGrp="1"/>
          </p:cNvSpPr>
          <p:nvPr>
            <p:ph idx="1"/>
          </p:nvPr>
        </p:nvSpPr>
        <p:spPr/>
        <p:txBody>
          <a:bodyPr/>
          <a:lstStyle/>
          <a:p>
            <a:r>
              <a:rPr lang="da-DK" dirty="0" smtClean="0"/>
              <a:t>Rollefordeling</a:t>
            </a:r>
          </a:p>
          <a:p>
            <a:r>
              <a:rPr lang="da-DK" dirty="0" smtClean="0"/>
              <a:t>10 ministre (28 i virkeligheden)</a:t>
            </a:r>
          </a:p>
          <a:p>
            <a:r>
              <a:rPr lang="da-DK" dirty="0" smtClean="0"/>
              <a:t>Medlem af EU-kommissionen</a:t>
            </a:r>
          </a:p>
          <a:p>
            <a:r>
              <a:rPr lang="da-DK" dirty="0" smtClean="0"/>
              <a:t>(Journalist)</a:t>
            </a:r>
            <a:endParaRPr lang="da-DK" dirty="0" smtClean="0"/>
          </a:p>
          <a:p>
            <a:endParaRPr lang="da-DK" dirty="0"/>
          </a:p>
          <a:p>
            <a:r>
              <a:rPr lang="da-DK" dirty="0" smtClean="0"/>
              <a:t>Arbejdsopgaver holdes hemmelige</a:t>
            </a:r>
          </a:p>
          <a:p>
            <a:r>
              <a:rPr lang="da-DK" dirty="0" smtClean="0"/>
              <a:t>10-15 min forberedelse</a:t>
            </a:r>
          </a:p>
          <a:p>
            <a:pPr marL="0" indent="0">
              <a:buNone/>
            </a:pPr>
            <a:endParaRPr lang="da-DK" dirty="0"/>
          </a:p>
        </p:txBody>
      </p:sp>
    </p:spTree>
    <p:extLst>
      <p:ext uri="{BB962C8B-B14F-4D97-AF65-F5344CB8AC3E}">
        <p14:creationId xmlns:p14="http://schemas.microsoft.com/office/powerpoint/2010/main" val="128749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Lad dem bare sejle deres egen sø</a:t>
            </a:r>
            <a:endParaRPr lang="da-DK" dirty="0"/>
          </a:p>
        </p:txBody>
      </p:sp>
      <p:sp>
        <p:nvSpPr>
          <p:cNvPr id="3" name="Pladsholder til indhold 2"/>
          <p:cNvSpPr>
            <a:spLocks noGrp="1"/>
          </p:cNvSpPr>
          <p:nvPr>
            <p:ph idx="1"/>
          </p:nvPr>
        </p:nvSpPr>
        <p:spPr/>
        <p:txBody>
          <a:bodyPr/>
          <a:lstStyle/>
          <a:p>
            <a:r>
              <a:rPr lang="da-DK" dirty="0" smtClean="0"/>
              <a:t>Det tjekkiske formandskab leder mødet, og dermed diskussionen</a:t>
            </a:r>
          </a:p>
          <a:p>
            <a:r>
              <a:rPr lang="da-DK" dirty="0" smtClean="0"/>
              <a:t>Malta får ordet som de første, da det er dem der har bedt om at få sagen sat på dagsordenen</a:t>
            </a:r>
          </a:p>
          <a:p>
            <a:r>
              <a:rPr lang="da-DK" dirty="0" smtClean="0"/>
              <a:t>Derefter fremlægger alle landene deres synspunkter. Formandsskabet fordeler ordet</a:t>
            </a:r>
          </a:p>
          <a:p>
            <a:pPr marL="0" indent="0">
              <a:buNone/>
            </a:pPr>
            <a:endParaRPr lang="da-DK" dirty="0" smtClean="0"/>
          </a:p>
          <a:p>
            <a:r>
              <a:rPr lang="da-DK" dirty="0" smtClean="0"/>
              <a:t>Lad mødet begynde…</a:t>
            </a:r>
          </a:p>
        </p:txBody>
      </p:sp>
    </p:spTree>
    <p:extLst>
      <p:ext uri="{BB962C8B-B14F-4D97-AF65-F5344CB8AC3E}">
        <p14:creationId xmlns:p14="http://schemas.microsoft.com/office/powerpoint/2010/main" val="3703341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Lad dem bare sejle deres egen sø</a:t>
            </a:r>
            <a:endParaRPr lang="da-DK" dirty="0"/>
          </a:p>
        </p:txBody>
      </p:sp>
      <p:sp>
        <p:nvSpPr>
          <p:cNvPr id="3" name="Pladsholder til indhold 2"/>
          <p:cNvSpPr>
            <a:spLocks noGrp="1"/>
          </p:cNvSpPr>
          <p:nvPr>
            <p:ph idx="1"/>
          </p:nvPr>
        </p:nvSpPr>
        <p:spPr/>
        <p:txBody>
          <a:bodyPr/>
          <a:lstStyle/>
          <a:p>
            <a:r>
              <a:rPr lang="da-DK" dirty="0" smtClean="0"/>
              <a:t>Pressekonference</a:t>
            </a:r>
          </a:p>
          <a:p>
            <a:r>
              <a:rPr lang="da-DK" dirty="0" smtClean="0"/>
              <a:t>Pressen interviewer ministrene</a:t>
            </a:r>
          </a:p>
          <a:p>
            <a:r>
              <a:rPr lang="da-DK" dirty="0" smtClean="0"/>
              <a:t>Journalisterne formulerer overskrifter</a:t>
            </a:r>
          </a:p>
          <a:p>
            <a:pPr marL="0" indent="0">
              <a:buNone/>
            </a:pPr>
            <a:endParaRPr lang="da-DK" dirty="0"/>
          </a:p>
        </p:txBody>
      </p:sp>
    </p:spTree>
    <p:extLst>
      <p:ext uri="{BB962C8B-B14F-4D97-AF65-F5344CB8AC3E}">
        <p14:creationId xmlns:p14="http://schemas.microsoft.com/office/powerpoint/2010/main" val="248122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Lad dem bare sejle deres egen sø</a:t>
            </a:r>
            <a:endParaRPr lang="da-DK" dirty="0"/>
          </a:p>
        </p:txBody>
      </p:sp>
      <p:sp>
        <p:nvSpPr>
          <p:cNvPr id="3" name="Pladsholder til indhold 2"/>
          <p:cNvSpPr>
            <a:spLocks noGrp="1"/>
          </p:cNvSpPr>
          <p:nvPr>
            <p:ph idx="1"/>
          </p:nvPr>
        </p:nvSpPr>
        <p:spPr/>
        <p:txBody>
          <a:bodyPr/>
          <a:lstStyle/>
          <a:p>
            <a:r>
              <a:rPr lang="da-DK" dirty="0" smtClean="0"/>
              <a:t>Ministerrådsmødet fortsætter – nu skal der findes en løsning</a:t>
            </a:r>
          </a:p>
          <a:p>
            <a:r>
              <a:rPr lang="da-DK" dirty="0" smtClean="0"/>
              <a:t>Det tjekkiske formandskab får 10-15min  til at overveje en løsning som alle lande kan acceptere</a:t>
            </a:r>
          </a:p>
          <a:p>
            <a:r>
              <a:rPr lang="da-DK" dirty="0" smtClean="0"/>
              <a:t>De øvrige ministre må drøfte løsninger med hinanden og indgå alliancer</a:t>
            </a:r>
          </a:p>
          <a:p>
            <a:r>
              <a:rPr lang="da-DK" dirty="0" smtClean="0"/>
              <a:t>Det tjekkiske formandskab præsenterer sit løsningsforslag</a:t>
            </a:r>
          </a:p>
          <a:p>
            <a:endParaRPr lang="da-DK" dirty="0" smtClean="0"/>
          </a:p>
          <a:p>
            <a:pPr marL="0" indent="0">
              <a:buNone/>
            </a:pPr>
            <a:endParaRPr lang="da-DK" dirty="0"/>
          </a:p>
        </p:txBody>
      </p:sp>
    </p:spTree>
    <p:extLst>
      <p:ext uri="{BB962C8B-B14F-4D97-AF65-F5344CB8AC3E}">
        <p14:creationId xmlns:p14="http://schemas.microsoft.com/office/powerpoint/2010/main" val="231015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Europa tiltrækker</a:t>
            </a:r>
            <a:endParaRPr lang="da-DK" dirty="0"/>
          </a:p>
        </p:txBody>
      </p:sp>
      <p:sp>
        <p:nvSpPr>
          <p:cNvPr id="8" name="Pladsholder til indhold 7"/>
          <p:cNvSpPr>
            <a:spLocks noGrp="1"/>
          </p:cNvSpPr>
          <p:nvPr>
            <p:ph idx="1"/>
          </p:nvPr>
        </p:nvSpPr>
        <p:spPr/>
        <p:txBody>
          <a:bodyPr>
            <a:normAutofit/>
          </a:bodyPr>
          <a:lstStyle/>
          <a:p>
            <a:r>
              <a:rPr lang="da-DK" dirty="0">
                <a:hlinkClick r:id="rId2"/>
              </a:rPr>
              <a:t>http://www.youtube.com/watch?v=T1TzR1kiGmw </a:t>
            </a:r>
            <a:endParaRPr lang="da-DK" dirty="0" smtClean="0"/>
          </a:p>
          <a:p>
            <a:endParaRPr lang="da-DK" dirty="0"/>
          </a:p>
          <a:p>
            <a:endParaRPr lang="da-DK"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7" y="2671763"/>
            <a:ext cx="7694734" cy="384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706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Lad dem bare sejle deres egen sø</a:t>
            </a:r>
            <a:endParaRPr lang="da-DK" dirty="0"/>
          </a:p>
        </p:txBody>
      </p:sp>
      <p:sp>
        <p:nvSpPr>
          <p:cNvPr id="3" name="Pladsholder til indhold 2"/>
          <p:cNvSpPr>
            <a:spLocks noGrp="1"/>
          </p:cNvSpPr>
          <p:nvPr>
            <p:ph idx="1"/>
          </p:nvPr>
        </p:nvSpPr>
        <p:spPr/>
        <p:txBody>
          <a:bodyPr/>
          <a:lstStyle/>
          <a:p>
            <a:r>
              <a:rPr lang="da-DK" dirty="0"/>
              <a:t>Er løsningen acceptabel</a:t>
            </a:r>
            <a:r>
              <a:rPr lang="da-DK" dirty="0" smtClean="0"/>
              <a:t>?</a:t>
            </a:r>
          </a:p>
          <a:p>
            <a:r>
              <a:rPr lang="da-DK" dirty="0" smtClean="0"/>
              <a:t>Er </a:t>
            </a:r>
            <a:r>
              <a:rPr lang="da-DK" dirty="0"/>
              <a:t>det overhovedet en sag for EU at </a:t>
            </a:r>
            <a:r>
              <a:rPr lang="da-DK" dirty="0" smtClean="0"/>
              <a:t>håndtere spørgsmålet </a:t>
            </a:r>
            <a:r>
              <a:rPr lang="da-DK" dirty="0"/>
              <a:t>om afrikanere som illegalt </a:t>
            </a:r>
            <a:r>
              <a:rPr lang="da-DK" dirty="0" smtClean="0"/>
              <a:t>søger til </a:t>
            </a:r>
            <a:r>
              <a:rPr lang="da-DK" dirty="0"/>
              <a:t>Europa</a:t>
            </a:r>
            <a:r>
              <a:rPr lang="da-DK" dirty="0" smtClean="0"/>
              <a:t>? Og hvorfor?</a:t>
            </a:r>
          </a:p>
          <a:p>
            <a:endParaRPr lang="da-DK" dirty="0" smtClean="0"/>
          </a:p>
          <a:p>
            <a:endParaRPr lang="da-DK" dirty="0" smtClean="0"/>
          </a:p>
          <a:p>
            <a:endParaRPr lang="da-DK" dirty="0" smtClean="0"/>
          </a:p>
          <a:p>
            <a:pPr marL="0" indent="0">
              <a:buNone/>
            </a:pPr>
            <a:endParaRPr lang="da-DK" dirty="0"/>
          </a:p>
        </p:txBody>
      </p:sp>
    </p:spTree>
    <p:extLst>
      <p:ext uri="{BB962C8B-B14F-4D97-AF65-F5344CB8AC3E}">
        <p14:creationId xmlns:p14="http://schemas.microsoft.com/office/powerpoint/2010/main" val="488247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Lad dem bare sejle deres egen sø</a:t>
            </a:r>
            <a:endParaRPr lang="da-DK" dirty="0"/>
          </a:p>
        </p:txBody>
      </p:sp>
      <p:sp>
        <p:nvSpPr>
          <p:cNvPr id="3" name="Pladsholder til indhold 2"/>
          <p:cNvSpPr>
            <a:spLocks noGrp="1"/>
          </p:cNvSpPr>
          <p:nvPr>
            <p:ph idx="1"/>
          </p:nvPr>
        </p:nvSpPr>
        <p:spPr/>
        <p:txBody>
          <a:bodyPr/>
          <a:lstStyle/>
          <a:p>
            <a:r>
              <a:rPr lang="da-DK" dirty="0" smtClean="0"/>
              <a:t>Hvad endte det virkelige møde med?</a:t>
            </a:r>
          </a:p>
          <a:p>
            <a:pPr lvl="1"/>
            <a:r>
              <a:rPr lang="da-DK" dirty="0" smtClean="0"/>
              <a:t>Malta må selv håndtere alle asylansøgere.</a:t>
            </a:r>
          </a:p>
          <a:p>
            <a:pPr lvl="1"/>
            <a:r>
              <a:rPr lang="da-DK" dirty="0" smtClean="0"/>
              <a:t>Malta foreslog på mødet at der skulle etableres en fordelingsordning med de øvrige europæiske medlemslande.</a:t>
            </a:r>
          </a:p>
          <a:p>
            <a:pPr lvl="1"/>
            <a:r>
              <a:rPr lang="da-DK" dirty="0" smtClean="0"/>
              <a:t>Forslaget blev nedstemt med begrundelse om at der er risiko for at det vil være en åben invitation til illegale indvandrere fra Afrika</a:t>
            </a:r>
          </a:p>
          <a:p>
            <a:pPr lvl="1"/>
            <a:r>
              <a:rPr lang="da-DK" dirty="0" smtClean="0"/>
              <a:t>Desuden er der </a:t>
            </a:r>
            <a:r>
              <a:rPr lang="da-DK" dirty="0" err="1" smtClean="0"/>
              <a:t>Frontex</a:t>
            </a:r>
            <a:r>
              <a:rPr lang="da-DK" dirty="0"/>
              <a:t> </a:t>
            </a:r>
            <a:r>
              <a:rPr lang="da-DK" dirty="0" smtClean="0"/>
              <a:t>til at beskytte grænserne</a:t>
            </a:r>
          </a:p>
          <a:p>
            <a:pPr lvl="1"/>
            <a:r>
              <a:rPr lang="da-DK" dirty="0" smtClean="0"/>
              <a:t>De forskellige lande har lovet at bidrage til </a:t>
            </a:r>
            <a:r>
              <a:rPr lang="da-DK" dirty="0" err="1" smtClean="0"/>
              <a:t>Frontex</a:t>
            </a:r>
            <a:r>
              <a:rPr lang="da-DK" dirty="0" smtClean="0"/>
              <a:t> ved at sende 115 skibe, 23 fly og 25 helikoptere.</a:t>
            </a:r>
          </a:p>
          <a:p>
            <a:pPr lvl="1"/>
            <a:r>
              <a:rPr lang="da-DK" dirty="0" smtClean="0"/>
              <a:t>Landene bidrog kun med 10% af dette</a:t>
            </a:r>
          </a:p>
          <a:p>
            <a:endParaRPr lang="da-DK" dirty="0" smtClean="0"/>
          </a:p>
          <a:p>
            <a:endParaRPr lang="da-DK" dirty="0" smtClean="0"/>
          </a:p>
          <a:p>
            <a:pPr marL="0" indent="0">
              <a:buNone/>
            </a:pPr>
            <a:endParaRPr lang="da-DK" dirty="0"/>
          </a:p>
        </p:txBody>
      </p:sp>
    </p:spTree>
    <p:extLst>
      <p:ext uri="{BB962C8B-B14F-4D97-AF65-F5344CB8AC3E}">
        <p14:creationId xmlns:p14="http://schemas.microsoft.com/office/powerpoint/2010/main" val="809025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Lad dem bare sejle deres egen sø</a:t>
            </a:r>
            <a:endParaRPr lang="da-DK" dirty="0"/>
          </a:p>
        </p:txBody>
      </p:sp>
      <p:sp>
        <p:nvSpPr>
          <p:cNvPr id="3" name="Pladsholder til indhold 2"/>
          <p:cNvSpPr>
            <a:spLocks noGrp="1"/>
          </p:cNvSpPr>
          <p:nvPr>
            <p:ph idx="1"/>
          </p:nvPr>
        </p:nvSpPr>
        <p:spPr/>
        <p:txBody>
          <a:bodyPr/>
          <a:lstStyle/>
          <a:p>
            <a:endParaRPr lang="da-DK" dirty="0" smtClean="0"/>
          </a:p>
          <a:p>
            <a:endParaRPr lang="da-DK" dirty="0"/>
          </a:p>
          <a:p>
            <a:pPr marL="0" indent="0" algn="ctr">
              <a:buNone/>
            </a:pPr>
            <a:r>
              <a:rPr lang="da-DK" sz="6600" dirty="0" smtClean="0"/>
              <a:t>Spørgsmål?</a:t>
            </a:r>
          </a:p>
          <a:p>
            <a:endParaRPr lang="da-DK" dirty="0" smtClean="0"/>
          </a:p>
          <a:p>
            <a:endParaRPr lang="da-DK" dirty="0" smtClean="0"/>
          </a:p>
          <a:p>
            <a:pPr marL="0" indent="0">
              <a:buNone/>
            </a:pPr>
            <a:endParaRPr lang="da-DK" dirty="0"/>
          </a:p>
        </p:txBody>
      </p:sp>
    </p:spTree>
    <p:extLst>
      <p:ext uri="{BB962C8B-B14F-4D97-AF65-F5344CB8AC3E}">
        <p14:creationId xmlns:p14="http://schemas.microsoft.com/office/powerpoint/2010/main" val="116697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Europa tiltrækker</a:t>
            </a:r>
            <a:endParaRPr lang="da-DK" dirty="0"/>
          </a:p>
        </p:txBody>
      </p:sp>
      <p:sp>
        <p:nvSpPr>
          <p:cNvPr id="8" name="Pladsholder til indhold 7"/>
          <p:cNvSpPr>
            <a:spLocks noGrp="1"/>
          </p:cNvSpPr>
          <p:nvPr>
            <p:ph idx="1"/>
          </p:nvPr>
        </p:nvSpPr>
        <p:spPr/>
        <p:txBody>
          <a:bodyPr>
            <a:normAutofit/>
          </a:bodyPr>
          <a:lstStyle/>
          <a:p>
            <a:r>
              <a:rPr lang="da-DK" dirty="0"/>
              <a:t>I 2010 søgte 260.000 om asyl i et </a:t>
            </a:r>
            <a:r>
              <a:rPr lang="da-DK" dirty="0" smtClean="0"/>
              <a:t>EU-land </a:t>
            </a:r>
            <a:r>
              <a:rPr lang="da-DK" dirty="0"/>
              <a:t>(</a:t>
            </a:r>
            <a:r>
              <a:rPr lang="da-DK" dirty="0" smtClean="0"/>
              <a:t>Europa-Kommissionen</a:t>
            </a:r>
            <a:r>
              <a:rPr lang="da-DK" dirty="0" smtClean="0"/>
              <a:t>). </a:t>
            </a:r>
            <a:r>
              <a:rPr lang="da-DK" dirty="0"/>
              <a:t>I 2011 søgte 301.000 og i 2012 søgte 335.365 om asyl i et af EU-landene (Europa-Kommissionen).  </a:t>
            </a:r>
            <a:endParaRPr lang="da-DK" dirty="0"/>
          </a:p>
          <a:p>
            <a:r>
              <a:rPr lang="da-DK" dirty="0" smtClean="0"/>
              <a:t>4000 </a:t>
            </a:r>
            <a:r>
              <a:rPr lang="da-DK" dirty="0"/>
              <a:t>søgte til Danmark, og tre ud af fire fik </a:t>
            </a:r>
            <a:r>
              <a:rPr lang="da-DK" dirty="0" smtClean="0"/>
              <a:t>afslag</a:t>
            </a:r>
            <a:endParaRPr lang="da-DK" dirty="0" smtClean="0"/>
          </a:p>
          <a:p>
            <a:r>
              <a:rPr lang="da-DK" dirty="0" smtClean="0"/>
              <a:t>Den </a:t>
            </a:r>
            <a:r>
              <a:rPr lang="da-DK" dirty="0"/>
              <a:t>samlede immigration er langt højere – illegal immigration</a:t>
            </a:r>
            <a:r>
              <a:rPr lang="da-DK" dirty="0" smtClean="0"/>
              <a:t>.</a:t>
            </a:r>
          </a:p>
          <a:p>
            <a:r>
              <a:rPr lang="da-DK" dirty="0"/>
              <a:t>Alene </a:t>
            </a:r>
            <a:r>
              <a:rPr lang="da-DK" dirty="0" smtClean="0"/>
              <a:t>i 2012 lykkedes </a:t>
            </a:r>
            <a:r>
              <a:rPr lang="da-DK" dirty="0"/>
              <a:t>det ca. 60.000 ulovligt at komme ind i Grækenland. </a:t>
            </a:r>
          </a:p>
          <a:p>
            <a:endParaRPr lang="da-DK" dirty="0"/>
          </a:p>
          <a:p>
            <a:endParaRPr lang="da-DK" dirty="0" smtClean="0"/>
          </a:p>
        </p:txBody>
      </p:sp>
    </p:spTree>
    <p:extLst>
      <p:ext uri="{BB962C8B-B14F-4D97-AF65-F5344CB8AC3E}">
        <p14:creationId xmlns:p14="http://schemas.microsoft.com/office/powerpoint/2010/main" val="77376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Nord- og Sydeuropa</a:t>
            </a:r>
            <a:endParaRPr lang="da-DK" dirty="0"/>
          </a:p>
        </p:txBody>
      </p:sp>
      <p:sp>
        <p:nvSpPr>
          <p:cNvPr id="8" name="Pladsholder til indhold 7"/>
          <p:cNvSpPr>
            <a:spLocks noGrp="1"/>
          </p:cNvSpPr>
          <p:nvPr>
            <p:ph idx="1"/>
          </p:nvPr>
        </p:nvSpPr>
        <p:spPr/>
        <p:txBody>
          <a:bodyPr>
            <a:normAutofit/>
          </a:bodyPr>
          <a:lstStyle/>
          <a:p>
            <a:r>
              <a:rPr lang="da-DK" dirty="0"/>
              <a:t>Flygtningene kommer </a:t>
            </a:r>
            <a:r>
              <a:rPr lang="da-DK" dirty="0" smtClean="0"/>
              <a:t>sydfra</a:t>
            </a:r>
            <a:endParaRPr lang="da-DK" dirty="0"/>
          </a:p>
          <a:p>
            <a:r>
              <a:rPr lang="da-DK" dirty="0"/>
              <a:t>Europæiske Middelhavslande bliver hovedporten til Europa og EU</a:t>
            </a:r>
          </a:p>
          <a:p>
            <a:r>
              <a:rPr lang="da-DK" dirty="0"/>
              <a:t>Et eksempel: 50.000 flygtninge og immigranter på </a:t>
            </a:r>
            <a:r>
              <a:rPr lang="da-DK" dirty="0" err="1"/>
              <a:t>Lampedusa</a:t>
            </a:r>
            <a:r>
              <a:rPr lang="da-DK" dirty="0"/>
              <a:t> i 2011 – der er 6000 indbyggere på </a:t>
            </a:r>
            <a:r>
              <a:rPr lang="da-DK" dirty="0" smtClean="0"/>
              <a:t>øen – også i oktober 2013</a:t>
            </a:r>
            <a:endParaRPr lang="da-DK" dirty="0"/>
          </a:p>
          <a:p>
            <a:r>
              <a:rPr lang="da-DK" dirty="0"/>
              <a:t>10 EU-lande håndterer i dag 90 procent af asylansøgningerne</a:t>
            </a:r>
          </a:p>
          <a:p>
            <a:endParaRPr lang="da-DK" dirty="0" smtClean="0"/>
          </a:p>
        </p:txBody>
      </p:sp>
    </p:spTree>
    <p:extLst>
      <p:ext uri="{BB962C8B-B14F-4D97-AF65-F5344CB8AC3E}">
        <p14:creationId xmlns:p14="http://schemas.microsoft.com/office/powerpoint/2010/main" val="1270955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Dublin-forordningen</a:t>
            </a:r>
            <a:endParaRPr lang="da-DK" dirty="0"/>
          </a:p>
        </p:txBody>
      </p:sp>
      <p:sp>
        <p:nvSpPr>
          <p:cNvPr id="8" name="Pladsholder til indhold 7"/>
          <p:cNvSpPr>
            <a:spLocks noGrp="1"/>
          </p:cNvSpPr>
          <p:nvPr>
            <p:ph idx="1"/>
          </p:nvPr>
        </p:nvSpPr>
        <p:spPr/>
        <p:txBody>
          <a:bodyPr>
            <a:normAutofit fontScale="85000" lnSpcReduction="10000"/>
          </a:bodyPr>
          <a:lstStyle/>
          <a:p>
            <a:pPr marL="0" indent="0">
              <a:buNone/>
            </a:pPr>
            <a:endParaRPr lang="da-DK" dirty="0" smtClean="0"/>
          </a:p>
          <a:p>
            <a:r>
              <a:rPr lang="da-DK" dirty="0" smtClean="0"/>
              <a:t>Hvilken medlemsstat </a:t>
            </a:r>
            <a:r>
              <a:rPr lang="da-DK" dirty="0"/>
              <a:t>er ansvarlig for behandlingen af en </a:t>
            </a:r>
            <a:r>
              <a:rPr lang="da-DK" dirty="0" smtClean="0"/>
              <a:t>asylansøgning</a:t>
            </a:r>
          </a:p>
          <a:p>
            <a:r>
              <a:rPr lang="da-DK" dirty="0" smtClean="0"/>
              <a:t>En asylansøgning behandles kun af en medlemsstat</a:t>
            </a:r>
          </a:p>
          <a:p>
            <a:r>
              <a:rPr lang="da-DK" dirty="0"/>
              <a:t>Et af kriterierne er: Det første EU-land, som ansøgeren lovligt eller ulovligt er rejst ind i, er </a:t>
            </a:r>
            <a:r>
              <a:rPr lang="da-DK" dirty="0" smtClean="0"/>
              <a:t>ansvarlig</a:t>
            </a:r>
          </a:p>
          <a:p>
            <a:r>
              <a:rPr lang="da-DK" dirty="0" smtClean="0"/>
              <a:t>3 kritikpunkter af forordningen:</a:t>
            </a:r>
            <a:endParaRPr lang="da-DK" dirty="0"/>
          </a:p>
          <a:p>
            <a:pPr lvl="1"/>
            <a:r>
              <a:rPr lang="da-DK" dirty="0" smtClean="0"/>
              <a:t>Få lande står med ansvaret for langt de fleste asylansøgere, og det kræver mange ressourcer for de lande der modtager mange flygtninge</a:t>
            </a:r>
          </a:p>
          <a:p>
            <a:pPr lvl="1"/>
            <a:r>
              <a:rPr lang="da-DK" dirty="0" smtClean="0"/>
              <a:t>Flytter bare rundt på ansøgerne</a:t>
            </a:r>
          </a:p>
          <a:p>
            <a:pPr lvl="1"/>
            <a:r>
              <a:rPr lang="da-DK" dirty="0" smtClean="0"/>
              <a:t>Forudsætter at EU-landene har samme asylpolitik</a:t>
            </a:r>
            <a:endParaRPr lang="da-DK" dirty="0"/>
          </a:p>
          <a:p>
            <a:endParaRPr lang="da-DK" dirty="0" smtClean="0"/>
          </a:p>
        </p:txBody>
      </p:sp>
    </p:spTree>
    <p:extLst>
      <p:ext uri="{BB962C8B-B14F-4D97-AF65-F5344CB8AC3E}">
        <p14:creationId xmlns:p14="http://schemas.microsoft.com/office/powerpoint/2010/main" val="329387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Frontex</a:t>
            </a:r>
            <a:endParaRPr lang="da-DK" dirty="0"/>
          </a:p>
        </p:txBody>
      </p:sp>
      <p:sp>
        <p:nvSpPr>
          <p:cNvPr id="8" name="Pladsholder til indhold 7"/>
          <p:cNvSpPr>
            <a:spLocks noGrp="1"/>
          </p:cNvSpPr>
          <p:nvPr>
            <p:ph idx="1"/>
          </p:nvPr>
        </p:nvSpPr>
        <p:spPr/>
        <p:txBody>
          <a:bodyPr>
            <a:normAutofit fontScale="92500" lnSpcReduction="20000"/>
          </a:bodyPr>
          <a:lstStyle/>
          <a:p>
            <a:r>
              <a:rPr lang="da-DK" dirty="0"/>
              <a:t>Det Europæiske Agentur for Forvaltning af det Operative Samarbejde </a:t>
            </a:r>
            <a:r>
              <a:rPr lang="da-DK" dirty="0" smtClean="0"/>
              <a:t>ved </a:t>
            </a:r>
            <a:r>
              <a:rPr lang="da-DK" dirty="0"/>
              <a:t>de Ydre </a:t>
            </a:r>
            <a:r>
              <a:rPr lang="da-DK" dirty="0" smtClean="0"/>
              <a:t>Grænser</a:t>
            </a:r>
          </a:p>
          <a:p>
            <a:r>
              <a:rPr lang="da-DK" dirty="0" smtClean="0"/>
              <a:t>Formål: at styrke sikkerheden ved EU’s ydre grænser</a:t>
            </a:r>
          </a:p>
          <a:p>
            <a:r>
              <a:rPr lang="da-DK" dirty="0" smtClean="0"/>
              <a:t>Hjælper til at koordinere landenes samarbejde, men har ingen operationelle beføjelser</a:t>
            </a:r>
          </a:p>
          <a:p>
            <a:r>
              <a:rPr lang="da-DK" dirty="0" smtClean="0"/>
              <a:t>Eks. </a:t>
            </a:r>
            <a:r>
              <a:rPr lang="da-DK" dirty="0"/>
              <a:t>u</a:t>
            </a:r>
            <a:r>
              <a:rPr lang="da-DK" dirty="0" smtClean="0"/>
              <a:t>darbejder risikoanalyse, uddannelse af nationale grænsevagter</a:t>
            </a:r>
          </a:p>
          <a:p>
            <a:r>
              <a:rPr lang="da-DK" dirty="0" smtClean="0"/>
              <a:t>Danmark stod uden for beslutningen om oprettelse af </a:t>
            </a:r>
            <a:r>
              <a:rPr lang="da-DK" dirty="0" err="1" smtClean="0"/>
              <a:t>Frontex</a:t>
            </a:r>
            <a:r>
              <a:rPr lang="da-DK" dirty="0" smtClean="0"/>
              <a:t>, da det er omfattet vores forbehold om retlige og indre anliggender. Beslutningen er dog gennemført i dansk ret som en videreudvikling af Schengen</a:t>
            </a:r>
          </a:p>
        </p:txBody>
      </p:sp>
    </p:spTree>
    <p:extLst>
      <p:ext uri="{BB962C8B-B14F-4D97-AF65-F5344CB8AC3E}">
        <p14:creationId xmlns:p14="http://schemas.microsoft.com/office/powerpoint/2010/main" val="273020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Schengen-samarbejdet</a:t>
            </a:r>
            <a:endParaRPr lang="da-DK" dirty="0"/>
          </a:p>
        </p:txBody>
      </p:sp>
      <p:sp>
        <p:nvSpPr>
          <p:cNvPr id="8" name="Pladsholder til indhold 7"/>
          <p:cNvSpPr>
            <a:spLocks noGrp="1"/>
          </p:cNvSpPr>
          <p:nvPr>
            <p:ph idx="1"/>
          </p:nvPr>
        </p:nvSpPr>
        <p:spPr/>
        <p:txBody>
          <a:bodyPr>
            <a:normAutofit lnSpcReduction="10000"/>
          </a:bodyPr>
          <a:lstStyle/>
          <a:p>
            <a:r>
              <a:rPr lang="da-DK" dirty="0" smtClean="0"/>
              <a:t>22 EU lande + Norge, Island, Schweiz og Lichtenstein</a:t>
            </a:r>
          </a:p>
          <a:p>
            <a:r>
              <a:rPr lang="da-DK" dirty="0" smtClean="0"/>
              <a:t>Borgere i Schengen-landene kan frit bevæge sig på tværs af grænserne mellem de 26 lande</a:t>
            </a:r>
          </a:p>
          <a:p>
            <a:r>
              <a:rPr lang="da-DK" dirty="0" smtClean="0"/>
              <a:t>Eks. Danmarks grænsekontrol i 2011</a:t>
            </a:r>
          </a:p>
          <a:p>
            <a:pPr lvl="1"/>
            <a:r>
              <a:rPr lang="da-DK" dirty="0" smtClean="0"/>
              <a:t>Kommissionen igangsatte en undersøgelse for at finde ud af om Danmark overskred reglerne om fri bevægelighed + Schengen</a:t>
            </a:r>
            <a:r>
              <a:rPr lang="da-DK" dirty="0"/>
              <a:t> </a:t>
            </a:r>
            <a:r>
              <a:rPr lang="da-DK" dirty="0" smtClean="0"/>
              <a:t>(kommissionen skal sikre at Danmark overholder EU-traktaten)</a:t>
            </a:r>
          </a:p>
          <a:p>
            <a:pPr lvl="1"/>
            <a:r>
              <a:rPr lang="da-DK" dirty="0" smtClean="0"/>
              <a:t>Man må indføre midlertidig grænsekontrol hvis man har en god grund</a:t>
            </a:r>
          </a:p>
          <a:p>
            <a:pPr lvl="1"/>
            <a:r>
              <a:rPr lang="da-DK" dirty="0" smtClean="0"/>
              <a:t>Kun toldere må udføre kontrollen (dvs. tjekke varer, ikke personer)</a:t>
            </a:r>
          </a:p>
        </p:txBody>
      </p:sp>
    </p:spTree>
    <p:extLst>
      <p:ext uri="{BB962C8B-B14F-4D97-AF65-F5344CB8AC3E}">
        <p14:creationId xmlns:p14="http://schemas.microsoft.com/office/powerpoint/2010/main" val="268715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Søfartsloven</a:t>
            </a:r>
            <a:endParaRPr lang="da-DK" dirty="0"/>
          </a:p>
        </p:txBody>
      </p:sp>
      <p:sp>
        <p:nvSpPr>
          <p:cNvPr id="3" name="Pladsholder til indhold 2"/>
          <p:cNvSpPr>
            <a:spLocks noGrp="1"/>
          </p:cNvSpPr>
          <p:nvPr>
            <p:ph idx="1"/>
          </p:nvPr>
        </p:nvSpPr>
        <p:spPr/>
        <p:txBody>
          <a:bodyPr/>
          <a:lstStyle/>
          <a:p>
            <a:r>
              <a:rPr lang="da-DK" dirty="0" smtClean="0"/>
              <a:t>Internationale regler forpligter søfolk til at redde mennesker, som kommer i nød på havet</a:t>
            </a:r>
          </a:p>
          <a:p>
            <a:r>
              <a:rPr lang="da-DK" dirty="0" smtClean="0"/>
              <a:t>International praksis, at når en kaptajn har reddet mennesker i nød, så sætter kaptajnen kurs mod nærmeste sikre havn</a:t>
            </a:r>
            <a:endParaRPr lang="da-DK" dirty="0"/>
          </a:p>
        </p:txBody>
      </p:sp>
      <p:sp>
        <p:nvSpPr>
          <p:cNvPr id="4" name="Pladsholder til sidefod 3"/>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Tree>
    <p:extLst>
      <p:ext uri="{BB962C8B-B14F-4D97-AF65-F5344CB8AC3E}">
        <p14:creationId xmlns:p14="http://schemas.microsoft.com/office/powerpoint/2010/main" val="344984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Danmark</a:t>
            </a:r>
            <a:endParaRPr lang="da-DK" dirty="0"/>
          </a:p>
        </p:txBody>
      </p:sp>
      <p:sp>
        <p:nvSpPr>
          <p:cNvPr id="3" name="Pladsholder til indhold 2"/>
          <p:cNvSpPr>
            <a:spLocks noGrp="1"/>
          </p:cNvSpPr>
          <p:nvPr>
            <p:ph idx="1"/>
          </p:nvPr>
        </p:nvSpPr>
        <p:spPr/>
        <p:txBody>
          <a:bodyPr/>
          <a:lstStyle/>
          <a:p>
            <a:r>
              <a:rPr lang="da-DK" dirty="0" err="1" smtClean="0"/>
              <a:t>Retsforbeholdet</a:t>
            </a:r>
            <a:endParaRPr lang="da-DK" dirty="0" smtClean="0"/>
          </a:p>
          <a:p>
            <a:r>
              <a:rPr lang="da-DK" dirty="0" smtClean="0"/>
              <a:t>Danmark </a:t>
            </a:r>
            <a:r>
              <a:rPr lang="da-DK" dirty="0"/>
              <a:t>står uden for asylpolitikken på grund af </a:t>
            </a:r>
            <a:r>
              <a:rPr lang="da-DK" dirty="0" err="1"/>
              <a:t>retsforbeholdet</a:t>
            </a:r>
            <a:r>
              <a:rPr lang="da-DK" dirty="0"/>
              <a:t>. Det betyder: </a:t>
            </a:r>
          </a:p>
          <a:p>
            <a:pPr lvl="1"/>
            <a:r>
              <a:rPr lang="da-DK" dirty="0"/>
              <a:t> EU kan ikke lovgive om asyl- og </a:t>
            </a:r>
            <a:r>
              <a:rPr lang="da-DK" dirty="0" smtClean="0"/>
              <a:t>indvandrerpolitik </a:t>
            </a:r>
            <a:r>
              <a:rPr lang="da-DK" dirty="0"/>
              <a:t>i Danmark, da Danmark har et forbehold, </a:t>
            </a:r>
            <a:r>
              <a:rPr lang="da-DK" dirty="0" smtClean="0"/>
              <a:t>men..</a:t>
            </a:r>
            <a:endParaRPr lang="da-DK" dirty="0"/>
          </a:p>
          <a:p>
            <a:pPr lvl="1"/>
            <a:r>
              <a:rPr lang="da-DK" dirty="0"/>
              <a:t>Danmark kan ikke via udlændingepolitikken ændre EU’s regler for fri bevægelighed</a:t>
            </a:r>
          </a:p>
          <a:p>
            <a:endParaRPr lang="da-DK" dirty="0"/>
          </a:p>
        </p:txBody>
      </p:sp>
      <p:sp>
        <p:nvSpPr>
          <p:cNvPr id="4" name="Pladsholder til sidefod 3"/>
          <p:cNvSpPr>
            <a:spLocks noGrp="1"/>
          </p:cNvSpPr>
          <p:nvPr>
            <p:ph type="ftr" sz="quarter" idx="11"/>
          </p:nvPr>
        </p:nvSpPr>
        <p:spPr/>
        <p:txBody>
          <a:bodyPr/>
          <a:lstStyle/>
          <a:p>
            <a:r>
              <a:rPr lang="en-US" smtClean="0">
                <a:solidFill>
                  <a:srgbClr val="FFFFFF">
                    <a:lumMod val="65000"/>
                  </a:srgbClr>
                </a:solidFill>
              </a:rPr>
              <a:t>Simone Ritter, Europabevægelsen</a:t>
            </a:r>
            <a:endParaRPr lang="en-US">
              <a:solidFill>
                <a:srgbClr val="FFFFFF">
                  <a:lumMod val="65000"/>
                </a:srgbClr>
              </a:solidFill>
            </a:endParaRPr>
          </a:p>
        </p:txBody>
      </p:sp>
    </p:spTree>
    <p:extLst>
      <p:ext uri="{BB962C8B-B14F-4D97-AF65-F5344CB8AC3E}">
        <p14:creationId xmlns:p14="http://schemas.microsoft.com/office/powerpoint/2010/main" val="3755921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1132</Words>
  <Application>Microsoft Office PowerPoint</Application>
  <PresentationFormat>Skærmshow (4:3)</PresentationFormat>
  <Paragraphs>118</Paragraphs>
  <Slides>22</Slides>
  <Notes>1</Notes>
  <HiddenSlides>0</HiddenSlides>
  <MMClips>0</MMClips>
  <ScaleCrop>false</ScaleCrop>
  <HeadingPairs>
    <vt:vector size="4" baseType="variant">
      <vt:variant>
        <vt:lpstr>Tema</vt:lpstr>
      </vt:variant>
      <vt:variant>
        <vt:i4>1</vt:i4>
      </vt:variant>
      <vt:variant>
        <vt:lpstr>Diastitler</vt:lpstr>
      </vt:variant>
      <vt:variant>
        <vt:i4>22</vt:i4>
      </vt:variant>
    </vt:vector>
  </HeadingPairs>
  <TitlesOfParts>
    <vt:vector size="23" baseType="lpstr">
      <vt:lpstr>Pixel</vt:lpstr>
      <vt:lpstr>Dilemmaspil - lad dem bare sejle deres egen sø</vt:lpstr>
      <vt:lpstr>Europa tiltrækker</vt:lpstr>
      <vt:lpstr>Europa tiltrækker</vt:lpstr>
      <vt:lpstr>Nord- og Sydeuropa</vt:lpstr>
      <vt:lpstr>Dublin-forordningen</vt:lpstr>
      <vt:lpstr>Frontex</vt:lpstr>
      <vt:lpstr>Schengen-samarbejdet</vt:lpstr>
      <vt:lpstr>Søfartsloven</vt:lpstr>
      <vt:lpstr>Danmark</vt:lpstr>
      <vt:lpstr>Lad dem bare sejle deres egen sø</vt:lpstr>
      <vt:lpstr>Lad dem bare sejle deres egen sø</vt:lpstr>
      <vt:lpstr>Lad dem bare sejle deres egen sø</vt:lpstr>
      <vt:lpstr>Lad dem bare sejle deres egen sø</vt:lpstr>
      <vt:lpstr>Lad dem bare sejle i  egen sø</vt:lpstr>
      <vt:lpstr>Lad dem bare sejle deres egen sø</vt:lpstr>
      <vt:lpstr>Lad dem bare sejle deres egen sø</vt:lpstr>
      <vt:lpstr>Lad dem bare sejle deres egen sø</vt:lpstr>
      <vt:lpstr>Lad dem bare sejle deres egen sø</vt:lpstr>
      <vt:lpstr>Lad dem bare sejle deres egen sø</vt:lpstr>
      <vt:lpstr>Lad dem bare sejle deres egen sø</vt:lpstr>
      <vt:lpstr>Lad dem bare sejle deres egen sø</vt:lpstr>
      <vt:lpstr>Lad dem bare sejle deres egen sø</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Carina</dc:creator>
  <cp:lastModifiedBy>Christine Bille</cp:lastModifiedBy>
  <cp:revision>23</cp:revision>
  <dcterms:created xsi:type="dcterms:W3CDTF">2012-10-18T14:50:41Z</dcterms:created>
  <dcterms:modified xsi:type="dcterms:W3CDTF">2014-12-12T16:06:44Z</dcterms:modified>
</cp:coreProperties>
</file>